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EE19D-7008-44C2-B1B3-AB21C965883F}" type="datetimeFigureOut">
              <a:rPr lang="it-IT" smtClean="0"/>
              <a:pPr/>
              <a:t>21/08/15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52628-4CE1-4D0A-B51F-91BB9C771C24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nielabenedetto.it/index.php/mindfulness/2014-06-23-08-51-03%23numerose%20ricerche" TargetMode="External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contenuto 5" descr="logo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14290"/>
            <a:ext cx="3214710" cy="928694"/>
          </a:xfrm>
        </p:spPr>
      </p:pic>
      <p:sp>
        <p:nvSpPr>
          <p:cNvPr id="7" name="CasellaDiTesto 6"/>
          <p:cNvSpPr txBox="1"/>
          <p:nvPr/>
        </p:nvSpPr>
        <p:spPr>
          <a:xfrm>
            <a:off x="3500431" y="285728"/>
            <a:ext cx="56435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</a:rPr>
              <a:t>Corso di Riduzione dello Stress attraverso la Consapevolezza</a:t>
            </a:r>
          </a:p>
          <a:p>
            <a:pPr algn="ctr"/>
            <a:r>
              <a:rPr lang="it-IT" dirty="0" smtClean="0">
                <a:solidFill>
                  <a:schemeClr val="accent3">
                    <a:lumMod val="75000"/>
                  </a:schemeClr>
                </a:solidFill>
              </a:rPr>
              <a:t>MBSR </a:t>
            </a:r>
            <a:r>
              <a:rPr lang="it-IT" dirty="0" smtClean="0"/>
              <a:t>   </a:t>
            </a:r>
          </a:p>
          <a:p>
            <a:pPr algn="ctr"/>
            <a:r>
              <a:rPr lang="it-IT" i="1" dirty="0" err="1" smtClean="0">
                <a:solidFill>
                  <a:srgbClr val="FFC000"/>
                </a:solidFill>
              </a:rPr>
              <a:t>Mindfulenss</a:t>
            </a:r>
            <a:r>
              <a:rPr lang="it-IT" i="1" dirty="0" smtClean="0">
                <a:solidFill>
                  <a:srgbClr val="FFC000"/>
                </a:solidFill>
              </a:rPr>
              <a:t> </a:t>
            </a:r>
            <a:r>
              <a:rPr lang="it-IT" i="1" dirty="0" err="1" smtClean="0">
                <a:solidFill>
                  <a:srgbClr val="FFC000"/>
                </a:solidFill>
              </a:rPr>
              <a:t>Based</a:t>
            </a:r>
            <a:r>
              <a:rPr lang="it-IT" i="1" dirty="0" smtClean="0">
                <a:solidFill>
                  <a:srgbClr val="FFC000"/>
                </a:solidFill>
              </a:rPr>
              <a:t> Stress </a:t>
            </a:r>
            <a:r>
              <a:rPr lang="it-IT" i="1" dirty="0" err="1" smtClean="0">
                <a:solidFill>
                  <a:srgbClr val="FFC000"/>
                </a:solidFill>
              </a:rPr>
              <a:t>Reduction</a:t>
            </a:r>
            <a:endParaRPr lang="it-IT" i="1" dirty="0">
              <a:solidFill>
                <a:srgbClr val="FFC00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71472" y="1214422"/>
            <a:ext cx="82868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>
                <a:solidFill>
                  <a:schemeClr val="accent3">
                    <a:lumMod val="75000"/>
                  </a:schemeClr>
                </a:solidFill>
              </a:rPr>
              <a:t>-Quando impariamo con la pratica della consapevolezza ad ascoltare il corpo attraverso tutte le porte dei sensi e anche a prenderci cura  del flusso dei pensieri e dei sentimenti diamo inizio dentro di noi  al processo di recupero e di rafforzamento della nostra capacità di connessione. Questa attenzione alimenta in noi la familiarità  e l’intimità con la nostra vita, a livello del cosiddetto “corpo” e della cosiddetta “mente” e queste approfondiscono ed aumentano il benessere e il senso di agio davanti a tutto quello che si presenta nella nostra vita attimo dopo attimo. E così passiamo dal disagio e dalla vera e propria malattia  a un maggiore agio, a una maggiore armonia e, come vedremo, ad una salute migliore.-  (J. </a:t>
            </a:r>
            <a:r>
              <a:rPr lang="it-IT" sz="1200" dirty="0" err="1" smtClean="0">
                <a:solidFill>
                  <a:schemeClr val="accent3">
                    <a:lumMod val="75000"/>
                  </a:schemeClr>
                </a:solidFill>
              </a:rPr>
              <a:t>Kabat</a:t>
            </a:r>
            <a:r>
              <a:rPr lang="it-IT" sz="12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it-IT" sz="1200" dirty="0" err="1" smtClean="0">
                <a:solidFill>
                  <a:schemeClr val="accent3">
                    <a:lumMod val="75000"/>
                  </a:schemeClr>
                </a:solidFill>
              </a:rPr>
              <a:t>Zinn</a:t>
            </a:r>
            <a:r>
              <a:rPr lang="it-IT" sz="1200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214282" y="2500306"/>
            <a:ext cx="800105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Programma , obiettivi e metodologia</a:t>
            </a:r>
          </a:p>
          <a:p>
            <a:r>
              <a:rPr lang="it-IT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Il corso si svolge in 8 incontri della durata di 2 ore e mezza ciascuno, più un incontro intensivo di 6 ore.</a:t>
            </a:r>
          </a:p>
          <a:p>
            <a:r>
              <a:rPr lang="it-IT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Il percorso acquista valore se integrato  dalle letture e dagli esercizi che vengono indicati di volta in volta per il lavoro a casa.</a:t>
            </a:r>
          </a:p>
          <a:p>
            <a:r>
              <a:rPr lang="it-IT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E’ prevalentemente esperenziale,  integrato da approfondimenti teorici  e di condivisione tra i partecipanti di momenti sensoriali, emotivi e cognitivi.</a:t>
            </a:r>
          </a:p>
          <a:p>
            <a:r>
              <a:rPr lang="it-IT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L’obiettivo  di apprendimento è:  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acquisire competenze pratiche specifiche per imparare ad affrontare situazioni difficili </a:t>
            </a:r>
            <a:r>
              <a:rPr lang="it-IT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e/o   </a:t>
            </a:r>
            <a:r>
              <a:rPr lang="it-IT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stressanti;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esercitare la consapevolezza degli stati mentali , sensoriali ed emotivi: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raggiungere uno stato di equilibrio mente/corpo attraverso la messa a fuoco e la </a:t>
            </a:r>
            <a:r>
              <a:rPr lang="it-IT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gestione  </a:t>
            </a:r>
            <a:r>
              <a:rPr lang="it-IT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delle emozioni e dei pensieri disturbanti.</a:t>
            </a:r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85720" y="5196007"/>
            <a:ext cx="35719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it-IT" sz="1200" b="1" dirty="0" smtClean="0"/>
              <a:t>Stress</a:t>
            </a:r>
            <a:r>
              <a:rPr lang="it-IT" sz="1200" b="1" dirty="0" smtClean="0">
                <a:solidFill>
                  <a:srgbClr val="92D050"/>
                </a:solidFill>
              </a:rPr>
              <a:t>, </a:t>
            </a:r>
          </a:p>
          <a:p>
            <a:r>
              <a:rPr lang="it-IT" sz="1200" b="1" dirty="0" smtClean="0">
                <a:solidFill>
                  <a:srgbClr val="92D050"/>
                </a:solidFill>
              </a:rPr>
              <a:t>disturbi psicosomatici come colite, asma,psoriasi</a:t>
            </a:r>
          </a:p>
          <a:p>
            <a:r>
              <a:rPr lang="it-IT" sz="1200" b="1" dirty="0" smtClean="0">
                <a:solidFill>
                  <a:srgbClr val="92D050"/>
                </a:solidFill>
              </a:rPr>
              <a:t>disturbi del sonno</a:t>
            </a:r>
          </a:p>
          <a:p>
            <a:r>
              <a:rPr lang="it-IT" sz="1200" b="1" dirty="0" smtClean="0">
                <a:solidFill>
                  <a:srgbClr val="92D050"/>
                </a:solidFill>
              </a:rPr>
              <a:t>difficoltà di memoria e </a:t>
            </a:r>
            <a:r>
              <a:rPr lang="it-IT" sz="1200" b="1" dirty="0" smtClean="0">
                <a:solidFill>
                  <a:srgbClr val="92D050"/>
                </a:solidFill>
              </a:rPr>
              <a:t>concentrazione</a:t>
            </a:r>
          </a:p>
          <a:p>
            <a:r>
              <a:rPr lang="it-IT" sz="1200" b="1" dirty="0" smtClean="0">
                <a:solidFill>
                  <a:srgbClr val="92D050"/>
                </a:solidFill>
              </a:rPr>
              <a:t>Riduzione della percezione del dolore cronici ad ed dolori post traumatici o legati a patologie neoplastiche.</a:t>
            </a:r>
            <a:r>
              <a:rPr lang="it-IT" sz="1200" dirty="0" smtClean="0"/>
              <a:t>  </a:t>
            </a:r>
            <a:endParaRPr lang="it-IT" sz="1200" b="1" dirty="0" smtClean="0">
              <a:solidFill>
                <a:srgbClr val="92D050"/>
              </a:solidFill>
            </a:endParaRPr>
          </a:p>
          <a:p>
            <a:r>
              <a:rPr lang="it-IT" sz="1200" b="1" dirty="0" smtClean="0">
                <a:solidFill>
                  <a:srgbClr val="92D050"/>
                </a:solidFill>
              </a:rPr>
              <a:t>problemi </a:t>
            </a:r>
            <a:r>
              <a:rPr lang="it-IT" sz="1200" b="1" dirty="0" smtClean="0">
                <a:solidFill>
                  <a:srgbClr val="92D050"/>
                </a:solidFill>
              </a:rPr>
              <a:t>cardiaci, ipertensione</a:t>
            </a:r>
          </a:p>
          <a:p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3500430" y="5286388"/>
            <a:ext cx="2571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it-IT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 </a:t>
            </a:r>
            <a:r>
              <a:rPr lang="it-IT" sz="1200" b="1" dirty="0" smtClean="0"/>
              <a:t>problematiche psicologiche </a:t>
            </a:r>
            <a:r>
              <a:rPr lang="it-IT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quali: </a:t>
            </a:r>
          </a:p>
          <a:p>
            <a:r>
              <a:rPr lang="it-IT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ansia </a:t>
            </a:r>
          </a:p>
          <a:p>
            <a:r>
              <a:rPr lang="it-IT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depressione</a:t>
            </a:r>
          </a:p>
          <a:p>
            <a:r>
              <a:rPr lang="it-IT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disturbo ossessivo compulsivo </a:t>
            </a:r>
          </a:p>
          <a:p>
            <a:r>
              <a:rPr lang="it-IT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attacchi di panico </a:t>
            </a:r>
          </a:p>
          <a:p>
            <a:r>
              <a:rPr lang="it-IT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disturbi alimentari</a:t>
            </a:r>
          </a:p>
          <a:p>
            <a:r>
              <a:rPr lang="it-IT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insonnia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6215074" y="5196007"/>
            <a:ext cx="27146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 smtClean="0">
                <a:solidFill>
                  <a:srgbClr val="92D050"/>
                </a:solidFill>
              </a:rPr>
              <a:t>in </a:t>
            </a:r>
            <a:r>
              <a:rPr lang="it-IT" sz="1200" b="1" dirty="0" smtClean="0"/>
              <a:t>situazioni di passaggio critiche </a:t>
            </a:r>
            <a:r>
              <a:rPr lang="it-IT" sz="1200" b="1" dirty="0" smtClean="0">
                <a:solidFill>
                  <a:srgbClr val="92D050"/>
                </a:solidFill>
              </a:rPr>
              <a:t>quali: separazioni</a:t>
            </a:r>
          </a:p>
          <a:p>
            <a:r>
              <a:rPr lang="it-IT" sz="1200" b="1" dirty="0" smtClean="0">
                <a:solidFill>
                  <a:srgbClr val="92D050"/>
                </a:solidFill>
              </a:rPr>
              <a:t>lutto </a:t>
            </a:r>
          </a:p>
          <a:p>
            <a:r>
              <a:rPr lang="it-IT" sz="1200" b="1" dirty="0" smtClean="0">
                <a:solidFill>
                  <a:srgbClr val="92D050"/>
                </a:solidFill>
              </a:rPr>
              <a:t>problemi di coppia</a:t>
            </a:r>
          </a:p>
          <a:p>
            <a:r>
              <a:rPr lang="it-IT" sz="1200" b="1" dirty="0" smtClean="0">
                <a:solidFill>
                  <a:srgbClr val="92D050"/>
                </a:solidFill>
              </a:rPr>
              <a:t>Sterilità</a:t>
            </a:r>
          </a:p>
          <a:p>
            <a:r>
              <a:rPr lang="it-IT" sz="1200" b="1" dirty="0" smtClean="0">
                <a:solidFill>
                  <a:srgbClr val="92D050"/>
                </a:solidFill>
              </a:rPr>
              <a:t>mobbing</a:t>
            </a:r>
          </a:p>
          <a:p>
            <a:r>
              <a:rPr lang="it-IT" sz="1200" b="1" dirty="0" smtClean="0">
                <a:solidFill>
                  <a:srgbClr val="92D050"/>
                </a:solidFill>
              </a:rPr>
              <a:t>tutti coloro che comunque vogliono migliorare la loro qualità di vita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1979712" y="4509120"/>
            <a:ext cx="6357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1400" dirty="0" smtClean="0"/>
          </a:p>
          <a:p>
            <a:pPr algn="ctr"/>
            <a:r>
              <a:rPr lang="it-IT" sz="1400" dirty="0" smtClean="0"/>
              <a:t>A chi è rivolto</a:t>
            </a:r>
            <a:r>
              <a:rPr lang="it-IT" sz="1400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r>
              <a:rPr lang="it-IT" sz="1400" dirty="0" smtClean="0">
                <a:solidFill>
                  <a:schemeClr val="accent6">
                    <a:lumMod val="75000"/>
                  </a:schemeClr>
                </a:solidFill>
              </a:rPr>
              <a:t> Il programma è stato validato da </a:t>
            </a:r>
            <a:r>
              <a:rPr lang="it-IT" sz="1400" dirty="0" smtClean="0">
                <a:solidFill>
                  <a:schemeClr val="accent6">
                    <a:lumMod val="75000"/>
                  </a:schemeClr>
                </a:solidFill>
                <a:hlinkClick r:id="rId3"/>
              </a:rPr>
              <a:t>numerose ricerche  </a:t>
            </a:r>
            <a:r>
              <a:rPr lang="it-IT" sz="1400" dirty="0" smtClean="0">
                <a:solidFill>
                  <a:schemeClr val="accent6">
                    <a:lumMod val="75000"/>
                  </a:schemeClr>
                </a:solidFill>
              </a:rPr>
              <a:t>e si è rivelato utile  nello: </a:t>
            </a:r>
          </a:p>
          <a:p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Smile 19"/>
          <p:cNvSpPr/>
          <p:nvPr/>
        </p:nvSpPr>
        <p:spPr>
          <a:xfrm>
            <a:off x="8143900" y="4572008"/>
            <a:ext cx="642910" cy="50006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1" name="Immagine 20" descr="mind-cartoo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2951" y="2285993"/>
            <a:ext cx="817964" cy="7858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386</Words>
  <Application>Microsoft Macintosh PowerPoint</Application>
  <PresentationFormat>Presentazione su schermo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di PowerPoint</vt:lpstr>
    </vt:vector>
  </TitlesOfParts>
  <Company>Poste Italiane S.p.A.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BENEDETTO DANIELA (SP)</dc:creator>
  <cp:lastModifiedBy>Daniela Benedetto</cp:lastModifiedBy>
  <cp:revision>11</cp:revision>
  <dcterms:created xsi:type="dcterms:W3CDTF">2014-02-26T09:34:36Z</dcterms:created>
  <dcterms:modified xsi:type="dcterms:W3CDTF">2015-08-21T06:52:17Z</dcterms:modified>
</cp:coreProperties>
</file>